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292" r:id="rId5"/>
    <p:sldId id="257" r:id="rId6"/>
    <p:sldId id="343" r:id="rId7"/>
    <p:sldId id="344" r:id="rId8"/>
    <p:sldId id="345" r:id="rId9"/>
    <p:sldId id="346" r:id="rId10"/>
    <p:sldId id="351" r:id="rId11"/>
    <p:sldId id="348" r:id="rId12"/>
    <p:sldId id="349" r:id="rId13"/>
    <p:sldId id="350" r:id="rId14"/>
    <p:sldId id="342"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910"/>
    <a:srgbClr val="223366"/>
    <a:srgbClr val="0000FF"/>
    <a:srgbClr val="0000A8"/>
    <a:srgbClr val="FFD5D5"/>
    <a:srgbClr val="DD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522E1D-101F-40A5-91F0-318477D470DF}" v="2" dt="2025-04-07T05:59:46.7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540"/>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EP KUMAR AKULA" userId="5633ab260176e189" providerId="LiveId" clId="{11522E1D-101F-40A5-91F0-318477D470DF}"/>
    <pc:docChg chg="addSld delSld modSld">
      <pc:chgData name="SANDEEP KUMAR AKULA" userId="5633ab260176e189" providerId="LiveId" clId="{11522E1D-101F-40A5-91F0-318477D470DF}" dt="2025-04-07T06:11:47.936" v="36" actId="2696"/>
      <pc:docMkLst>
        <pc:docMk/>
      </pc:docMkLst>
      <pc:sldChg chg="addSp modSp new del mod modAnim">
        <pc:chgData name="SANDEEP KUMAR AKULA" userId="5633ab260176e189" providerId="LiveId" clId="{11522E1D-101F-40A5-91F0-318477D470DF}" dt="2025-04-07T06:11:47.936" v="36" actId="2696"/>
        <pc:sldMkLst>
          <pc:docMk/>
          <pc:sldMk cId="774257263" sldId="352"/>
        </pc:sldMkLst>
        <pc:spChg chg="mod">
          <ac:chgData name="SANDEEP KUMAR AKULA" userId="5633ab260176e189" providerId="LiveId" clId="{11522E1D-101F-40A5-91F0-318477D470DF}" dt="2025-04-07T05:59:14.491" v="29" actId="113"/>
          <ac:spMkLst>
            <pc:docMk/>
            <pc:sldMk cId="774257263" sldId="352"/>
            <ac:spMk id="2" creationId="{DD493B03-C2F5-46E5-A55E-F7F031DAC0A9}"/>
          </ac:spMkLst>
        </pc:spChg>
        <pc:picChg chg="add mod">
          <ac:chgData name="SANDEEP KUMAR AKULA" userId="5633ab260176e189" providerId="LiveId" clId="{11522E1D-101F-40A5-91F0-318477D470DF}" dt="2025-04-07T06:00:03.684" v="35" actId="1076"/>
          <ac:picMkLst>
            <pc:docMk/>
            <pc:sldMk cId="774257263" sldId="352"/>
            <ac:picMk id="3" creationId="{CFDE59E4-4822-55D7-A0D8-015C7BA505D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944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135314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5" name="Google Shape;110;p4" descr="A close up of a sign&#10;&#10;Description automatically generated">
            <a:extLst>
              <a:ext uri="{FF2B5EF4-FFF2-40B4-BE49-F238E27FC236}">
                <a16:creationId xmlns:a16="http://schemas.microsoft.com/office/drawing/2014/main" id="{4D797CE1-B3BC-05B3-7EFB-77E24CA99EC4}"/>
              </a:ext>
            </a:extLst>
          </p:cNvPr>
          <p:cNvPicPr preferRelativeResize="0"/>
          <p:nvPr userDrawn="1"/>
        </p:nvPicPr>
        <p:blipFill rotWithShape="1">
          <a:blip r:embed="rId14">
            <a:alphaModFix/>
          </a:blip>
          <a:srcRect/>
          <a:stretch/>
        </p:blipFill>
        <p:spPr>
          <a:xfrm>
            <a:off x="5890576" y="50164"/>
            <a:ext cx="1226897" cy="410144"/>
          </a:xfrm>
          <a:prstGeom prst="rect">
            <a:avLst/>
          </a:prstGeom>
          <a:noFill/>
          <a:ln>
            <a:noFill/>
          </a:ln>
        </p:spPr>
      </p:pic>
      <p:pic>
        <p:nvPicPr>
          <p:cNvPr id="6" name="Picture 5">
            <a:extLst>
              <a:ext uri="{FF2B5EF4-FFF2-40B4-BE49-F238E27FC236}">
                <a16:creationId xmlns:a16="http://schemas.microsoft.com/office/drawing/2014/main" id="{63FDEA9A-3289-7724-A041-81BA7412446D}"/>
              </a:ext>
            </a:extLst>
          </p:cNvPr>
          <p:cNvPicPr>
            <a:picLocks noChangeAspect="1"/>
          </p:cNvPicPr>
          <p:nvPr userDrawn="1"/>
        </p:nvPicPr>
        <p:blipFill>
          <a:blip r:embed="rId15"/>
          <a:stretch>
            <a:fillRect/>
          </a:stretch>
        </p:blipFill>
        <p:spPr>
          <a:xfrm>
            <a:off x="8588173" y="44451"/>
            <a:ext cx="430886" cy="421570"/>
          </a:xfrm>
          <a:prstGeom prst="rect">
            <a:avLst/>
          </a:prstGeom>
        </p:spPr>
      </p:pic>
      <p:pic>
        <p:nvPicPr>
          <p:cNvPr id="7" name="Picture 6">
            <a:extLst>
              <a:ext uri="{FF2B5EF4-FFF2-40B4-BE49-F238E27FC236}">
                <a16:creationId xmlns:a16="http://schemas.microsoft.com/office/drawing/2014/main" id="{4FE9B430-F1A6-D15F-5325-A6ECC80544A3}"/>
              </a:ext>
            </a:extLst>
          </p:cNvPr>
          <p:cNvPicPr>
            <a:picLocks noChangeAspect="1"/>
          </p:cNvPicPr>
          <p:nvPr userDrawn="1"/>
        </p:nvPicPr>
        <p:blipFill>
          <a:blip r:embed="rId16"/>
          <a:stretch>
            <a:fillRect/>
          </a:stretch>
        </p:blipFill>
        <p:spPr>
          <a:xfrm>
            <a:off x="7448295" y="54435"/>
            <a:ext cx="606402" cy="401602"/>
          </a:xfrm>
          <a:prstGeom prst="rect">
            <a:avLst/>
          </a:prstGeom>
        </p:spPr>
      </p:pic>
      <p:cxnSp>
        <p:nvCxnSpPr>
          <p:cNvPr id="11" name="Straight Connector 10">
            <a:extLst>
              <a:ext uri="{FF2B5EF4-FFF2-40B4-BE49-F238E27FC236}">
                <a16:creationId xmlns:a16="http://schemas.microsoft.com/office/drawing/2014/main" id="{3A16F5E0-5700-9B75-900A-DACA5FE2B975}"/>
              </a:ext>
            </a:extLst>
          </p:cNvPr>
          <p:cNvCxnSpPr/>
          <p:nvPr userDrawn="1"/>
        </p:nvCxnSpPr>
        <p:spPr>
          <a:xfrm>
            <a:off x="7272997" y="44451"/>
            <a:ext cx="0" cy="41158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4B73529-812D-C430-F6D0-F29A1FE550F2}"/>
              </a:ext>
            </a:extLst>
          </p:cNvPr>
          <p:cNvCxnSpPr/>
          <p:nvPr userDrawn="1"/>
        </p:nvCxnSpPr>
        <p:spPr>
          <a:xfrm>
            <a:off x="8328077" y="44451"/>
            <a:ext cx="0" cy="41158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 bg1="lt1" tx1="dk1" bg2="dk2" tx2="lt2" accent1="accent1" accent2="accent2" accent3="accent3" accent4="accent4" accent5="accent5" accent6="accent6" hlink="hlink" folHlink="folHlink"/>
  <p:sldLayoutIdLst>
    <p:sldLayoutId id="2147483666" r:id="rId1"/>
    <p:sldLayoutId id="2147483667" r:id="rId2"/>
    <p:sldLayoutId id="2147483652" r:id="rId3"/>
    <p:sldLayoutId id="2147483653" r:id="rId4"/>
    <p:sldLayoutId id="2147483654" r:id="rId5"/>
    <p:sldLayoutId id="2147483668" r:id="rId6"/>
    <p:sldLayoutId id="2147483669" r:id="rId7"/>
    <p:sldLayoutId id="2147483670" r:id="rId8"/>
    <p:sldLayoutId id="2147483656" r:id="rId9"/>
    <p:sldLayoutId id="2147483657" r:id="rId10"/>
    <p:sldLayoutId id="2147483659"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07EE478-C686-BEE8-D55A-706CA7E7474C}"/>
              </a:ext>
            </a:extLst>
          </p:cNvPr>
          <p:cNvPicPr>
            <a:picLocks noChangeAspect="1"/>
          </p:cNvPicPr>
          <p:nvPr/>
        </p:nvPicPr>
        <p:blipFill>
          <a:blip r:embed="rId3"/>
          <a:srcRect l="5562" r="5562"/>
          <a:stretch/>
        </p:blipFill>
        <p:spPr>
          <a:xfrm>
            <a:off x="1426" y="0"/>
            <a:ext cx="9142574" cy="5143500"/>
          </a:xfrm>
          <a:prstGeom prst="rect">
            <a:avLst/>
          </a:prstGeom>
        </p:spPr>
      </p:pic>
      <p:sp>
        <p:nvSpPr>
          <p:cNvPr id="10" name="TextShape 1">
            <a:extLst>
              <a:ext uri="{FF2B5EF4-FFF2-40B4-BE49-F238E27FC236}">
                <a16:creationId xmlns:a16="http://schemas.microsoft.com/office/drawing/2014/main" id="{813F2107-8C2D-9CA4-CD8E-ECCCD7EBECC8}"/>
              </a:ext>
            </a:extLst>
          </p:cNvPr>
          <p:cNvSpPr txBox="1"/>
          <p:nvPr/>
        </p:nvSpPr>
        <p:spPr>
          <a:xfrm>
            <a:off x="-404375" y="2714715"/>
            <a:ext cx="6163411" cy="949109"/>
          </a:xfrm>
          <a:prstGeom prst="rect">
            <a:avLst/>
          </a:prstGeom>
          <a:noFill/>
          <a:ln w="0">
            <a:noFill/>
          </a:ln>
        </p:spPr>
        <p:txBody>
          <a:bodyPr lIns="68580" tIns="34290" rIns="68580" bIns="34290" anchor="b">
            <a:noAutofit/>
          </a:bodyPr>
          <a:lstStyle/>
          <a:p>
            <a:pPr algn="ctr">
              <a:lnSpc>
                <a:spcPct val="90000"/>
              </a:lnSpc>
            </a:pPr>
            <a:r>
              <a:rPr lang="en-US" sz="2500" b="1" spc="-1" dirty="0">
                <a:solidFill>
                  <a:schemeClr val="bg1"/>
                </a:solidFill>
                <a:latin typeface="Times New Roman" panose="02020603050405020304" pitchFamily="18" charset="0"/>
                <a:cs typeface="Times New Roman" panose="02020603050405020304" pitchFamily="18" charset="0"/>
              </a:rPr>
              <a:t>Human Target Detection and GPS Transmission Vehicle</a:t>
            </a:r>
            <a:endParaRPr lang="en-US" sz="2500" spc="-1" dirty="0">
              <a:solidFill>
                <a:schemeClr val="bg1"/>
              </a:solidFill>
              <a:latin typeface="Times New Roman" panose="02020603050405020304" pitchFamily="18" charset="0"/>
              <a:cs typeface="Times New Roman" panose="02020603050405020304" pitchFamily="18" charset="0"/>
            </a:endParaRPr>
          </a:p>
          <a:p>
            <a:pPr algn="ctr">
              <a:lnSpc>
                <a:spcPct val="90000"/>
              </a:lnSpc>
            </a:pPr>
            <a:r>
              <a:rPr lang="en-US" sz="2500" spc="-1" dirty="0">
                <a:solidFill>
                  <a:schemeClr val="bg1"/>
                </a:solidFill>
                <a:latin typeface="Times New Roman" panose="02020603050405020304" pitchFamily="18" charset="0"/>
                <a:cs typeface="Times New Roman" panose="02020603050405020304" pitchFamily="18" charset="0"/>
              </a:rPr>
              <a:t>Team ID -10146</a:t>
            </a:r>
          </a:p>
        </p:txBody>
      </p:sp>
      <p:sp>
        <p:nvSpPr>
          <p:cNvPr id="16" name="Rectangle 15">
            <a:extLst>
              <a:ext uri="{FF2B5EF4-FFF2-40B4-BE49-F238E27FC236}">
                <a16:creationId xmlns:a16="http://schemas.microsoft.com/office/drawing/2014/main" id="{5560471F-132C-DC05-DF57-C57BF5F94F99}"/>
              </a:ext>
            </a:extLst>
          </p:cNvPr>
          <p:cNvSpPr/>
          <p:nvPr/>
        </p:nvSpPr>
        <p:spPr>
          <a:xfrm>
            <a:off x="743414" y="1640947"/>
            <a:ext cx="2988527" cy="87131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oogle Shape;110;p4" descr="A close up of a sign&#10;&#10;Description automatically generated">
            <a:extLst>
              <a:ext uri="{FF2B5EF4-FFF2-40B4-BE49-F238E27FC236}">
                <a16:creationId xmlns:a16="http://schemas.microsoft.com/office/drawing/2014/main" id="{7F1DD211-B5CE-B07E-185D-B2D660A88249}"/>
              </a:ext>
            </a:extLst>
          </p:cNvPr>
          <p:cNvPicPr preferRelativeResize="0"/>
          <p:nvPr/>
        </p:nvPicPr>
        <p:blipFill rotWithShape="1">
          <a:blip r:embed="rId4">
            <a:alphaModFix/>
          </a:blip>
          <a:srcRect/>
          <a:stretch/>
        </p:blipFill>
        <p:spPr>
          <a:xfrm>
            <a:off x="815783" y="1971178"/>
            <a:ext cx="1050529" cy="294230"/>
          </a:xfrm>
          <a:prstGeom prst="rect">
            <a:avLst/>
          </a:prstGeom>
          <a:noFill/>
          <a:ln>
            <a:noFill/>
          </a:ln>
        </p:spPr>
      </p:pic>
      <p:pic>
        <p:nvPicPr>
          <p:cNvPr id="7" name="Picture 6">
            <a:extLst>
              <a:ext uri="{FF2B5EF4-FFF2-40B4-BE49-F238E27FC236}">
                <a16:creationId xmlns:a16="http://schemas.microsoft.com/office/drawing/2014/main" id="{4E9B16EB-4021-3DAD-87D7-8AADDA33F175}"/>
              </a:ext>
            </a:extLst>
          </p:cNvPr>
          <p:cNvPicPr>
            <a:picLocks noChangeAspect="1"/>
          </p:cNvPicPr>
          <p:nvPr/>
        </p:nvPicPr>
        <p:blipFill>
          <a:blip r:embed="rId5"/>
          <a:stretch>
            <a:fillRect/>
          </a:stretch>
        </p:blipFill>
        <p:spPr>
          <a:xfrm>
            <a:off x="3052197" y="1843398"/>
            <a:ext cx="485958" cy="475451"/>
          </a:xfrm>
          <a:prstGeom prst="rect">
            <a:avLst/>
          </a:prstGeom>
        </p:spPr>
      </p:pic>
      <p:pic>
        <p:nvPicPr>
          <p:cNvPr id="9" name="Picture 8">
            <a:extLst>
              <a:ext uri="{FF2B5EF4-FFF2-40B4-BE49-F238E27FC236}">
                <a16:creationId xmlns:a16="http://schemas.microsoft.com/office/drawing/2014/main" id="{600553CE-6B63-17CC-854E-76FF40B12CCD}"/>
              </a:ext>
            </a:extLst>
          </p:cNvPr>
          <p:cNvPicPr>
            <a:picLocks noChangeAspect="1"/>
          </p:cNvPicPr>
          <p:nvPr/>
        </p:nvPicPr>
        <p:blipFill>
          <a:blip r:embed="rId6"/>
          <a:stretch>
            <a:fillRect/>
          </a:stretch>
        </p:blipFill>
        <p:spPr>
          <a:xfrm>
            <a:off x="2115014" y="1919854"/>
            <a:ext cx="599270" cy="396879"/>
          </a:xfrm>
          <a:prstGeom prst="rect">
            <a:avLst/>
          </a:prstGeom>
        </p:spPr>
      </p:pic>
      <p:cxnSp>
        <p:nvCxnSpPr>
          <p:cNvPr id="12" name="Straight Connector 11">
            <a:extLst>
              <a:ext uri="{FF2B5EF4-FFF2-40B4-BE49-F238E27FC236}">
                <a16:creationId xmlns:a16="http://schemas.microsoft.com/office/drawing/2014/main" id="{3AE5AE47-CF4D-55BD-80ED-4ABE05325878}"/>
              </a:ext>
            </a:extLst>
          </p:cNvPr>
          <p:cNvCxnSpPr/>
          <p:nvPr/>
        </p:nvCxnSpPr>
        <p:spPr>
          <a:xfrm>
            <a:off x="1984914" y="1859664"/>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EE501B5-345A-EB93-5880-D723D37DD07C}"/>
              </a:ext>
            </a:extLst>
          </p:cNvPr>
          <p:cNvCxnSpPr/>
          <p:nvPr/>
        </p:nvCxnSpPr>
        <p:spPr>
          <a:xfrm>
            <a:off x="2891880" y="1865133"/>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E88EE61-2242-CA77-5668-E4432A881B62}"/>
              </a:ext>
            </a:extLst>
          </p:cNvPr>
          <p:cNvSpPr txBox="1"/>
          <p:nvPr/>
        </p:nvSpPr>
        <p:spPr>
          <a:xfrm>
            <a:off x="5618139" y="3663824"/>
            <a:ext cx="3524435" cy="830997"/>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Akula Sandeep Kumar</a:t>
            </a:r>
          </a:p>
          <a:p>
            <a:r>
              <a:rPr lang="en-IN" sz="1600" dirty="0">
                <a:solidFill>
                  <a:schemeClr val="bg1"/>
                </a:solidFill>
                <a:latin typeface="Times New Roman" panose="02020603050405020304" pitchFamily="18" charset="0"/>
                <a:cs typeface="Times New Roman" panose="02020603050405020304" pitchFamily="18" charset="0"/>
              </a:rPr>
              <a:t>Mitta Shiva Sai Vardhan</a:t>
            </a:r>
          </a:p>
          <a:p>
            <a:r>
              <a:rPr lang="en-IN" sz="1600" dirty="0">
                <a:solidFill>
                  <a:schemeClr val="bg1"/>
                </a:solidFill>
                <a:latin typeface="Times New Roman" panose="02020603050405020304" pitchFamily="18" charset="0"/>
                <a:cs typeface="Times New Roman" panose="02020603050405020304" pitchFamily="18" charset="0"/>
              </a:rPr>
              <a:t>Merugu Naveen</a:t>
            </a:r>
          </a:p>
        </p:txBody>
      </p:sp>
      <p:sp>
        <p:nvSpPr>
          <p:cNvPr id="11" name="TextBox 10">
            <a:extLst>
              <a:ext uri="{FF2B5EF4-FFF2-40B4-BE49-F238E27FC236}">
                <a16:creationId xmlns:a16="http://schemas.microsoft.com/office/drawing/2014/main" id="{B750B900-7CF4-4E3A-B3A5-521E18CC1138}"/>
              </a:ext>
            </a:extLst>
          </p:cNvPr>
          <p:cNvSpPr txBox="1"/>
          <p:nvPr/>
        </p:nvSpPr>
        <p:spPr>
          <a:xfrm>
            <a:off x="104094" y="4037412"/>
            <a:ext cx="3524435" cy="1384995"/>
          </a:xfrm>
          <a:prstGeom prst="rect">
            <a:avLst/>
          </a:prstGeom>
          <a:noFill/>
        </p:spPr>
        <p:txBody>
          <a:bodyPr wrap="square" rtlCol="0">
            <a:spAutoFit/>
          </a:bodyPr>
          <a:lstStyle/>
          <a:p>
            <a:endParaRPr lang="en-IN" i="1" dirty="0">
              <a:solidFill>
                <a:schemeClr val="bg1"/>
              </a:solidFill>
              <a:latin typeface="Times New Roman" panose="02020603050405020304" pitchFamily="18" charset="0"/>
              <a:cs typeface="Times New Roman" panose="02020603050405020304" pitchFamily="18" charset="0"/>
            </a:endParaRPr>
          </a:p>
          <a:p>
            <a:endParaRPr lang="en-IN" i="1" dirty="0">
              <a:solidFill>
                <a:schemeClr val="bg1"/>
              </a:solidFill>
              <a:latin typeface="Times New Roman" panose="02020603050405020304" pitchFamily="18" charset="0"/>
              <a:cs typeface="Times New Roman" panose="02020603050405020304" pitchFamily="18" charset="0"/>
            </a:endParaRPr>
          </a:p>
          <a:p>
            <a:r>
              <a:rPr lang="en-IN" i="1" dirty="0">
                <a:solidFill>
                  <a:schemeClr val="bg1"/>
                </a:solidFill>
                <a:latin typeface="Times New Roman" panose="02020603050405020304" pitchFamily="18" charset="0"/>
                <a:cs typeface="Times New Roman" panose="02020603050405020304" pitchFamily="18" charset="0"/>
              </a:rPr>
              <a:t>Under the mentorship of,</a:t>
            </a:r>
          </a:p>
          <a:p>
            <a:r>
              <a:rPr lang="en-US" i="1" dirty="0">
                <a:solidFill>
                  <a:schemeClr val="bg1"/>
                </a:solidFill>
                <a:latin typeface="Times New Roman" panose="02020603050405020304" pitchFamily="18" charset="0"/>
                <a:cs typeface="Times New Roman" panose="02020603050405020304" pitchFamily="18" charset="0"/>
              </a:rPr>
              <a:t>Sumit Sunil Sartale</a:t>
            </a:r>
            <a:endParaRPr lang="en-IN" i="1"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8EAFC-3A57-AD7E-8CB9-F8A9F0B4D8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3EABD15-8138-43E4-DD67-E9ECE24A5AEE}"/>
              </a:ext>
            </a:extLst>
          </p:cNvPr>
          <p:cNvSpPr>
            <a:spLocks noGrp="1"/>
          </p:cNvSpPr>
          <p:nvPr>
            <p:ph type="title"/>
          </p:nvPr>
        </p:nvSpPr>
        <p:spPr/>
        <p:txBody>
          <a:bodyPr/>
          <a:lstStyle/>
          <a:p>
            <a:r>
              <a:rPr lang="en-IN" sz="2400" dirty="0">
                <a:solidFill>
                  <a:srgbClr val="002060"/>
                </a:solidFill>
                <a:latin typeface="Times New Roman" panose="02020603050405020304" pitchFamily="18" charset="0"/>
                <a:cs typeface="Times New Roman" panose="02020603050405020304" pitchFamily="18" charset="0"/>
              </a:rPr>
              <a:t>Future Perspective</a:t>
            </a:r>
          </a:p>
        </p:txBody>
      </p:sp>
      <p:sp>
        <p:nvSpPr>
          <p:cNvPr id="6" name="Rectangle 2">
            <a:extLst>
              <a:ext uri="{FF2B5EF4-FFF2-40B4-BE49-F238E27FC236}">
                <a16:creationId xmlns:a16="http://schemas.microsoft.com/office/drawing/2014/main" id="{90BDD014-929C-3566-171D-CD44F01FAA66}"/>
              </a:ext>
            </a:extLst>
          </p:cNvPr>
          <p:cNvSpPr>
            <a:spLocks noChangeArrowheads="1"/>
          </p:cNvSpPr>
          <p:nvPr/>
        </p:nvSpPr>
        <p:spPr bwMode="auto">
          <a:xfrm>
            <a:off x="439022" y="1017725"/>
            <a:ext cx="88323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AI-Based Object Detection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Expanding beyond face detection, the system can be upgraded to recognize multiple objects, such as animals, vehicles, or specific human postures.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Autonomous Navigation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Implementing LiDAR or ultrasonic sensors to allow the vehicle to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avoid obstacles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operate independently in complex environments.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with Cloud AI Services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Offloading image processing to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cloud-based AI models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faster and more accurate detection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Extended Communication &amp; Range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Using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LoRa or 5G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instead of MQTT for long-distance communication to improve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remote tracking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Solar-Powered Operation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Integrating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solar panels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improve battery efficiency and support longer autonomous missions.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Multi-Vehicle Coordination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Implementing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swarm intelligence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multiple detection vehicles to work collaboratively in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search and rescue missions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p>
        </p:txBody>
      </p:sp>
    </p:spTree>
    <p:extLst>
      <p:ext uri="{BB962C8B-B14F-4D97-AF65-F5344CB8AC3E}">
        <p14:creationId xmlns:p14="http://schemas.microsoft.com/office/powerpoint/2010/main" val="2733696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371653C-5A59-55AF-7592-1B7D2CA0BEA9}"/>
              </a:ext>
            </a:extLst>
          </p:cNvPr>
          <p:cNvSpPr txBox="1"/>
          <p:nvPr/>
        </p:nvSpPr>
        <p:spPr>
          <a:xfrm>
            <a:off x="3166669" y="2193074"/>
            <a:ext cx="2810662" cy="46645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2500" kern="1200" dirty="0">
                <a:solidFill>
                  <a:schemeClr val="tx1"/>
                </a:solidFill>
                <a:latin typeface="Times New Roman" panose="02020603050405020304" pitchFamily="18" charset="0"/>
                <a:ea typeface="+mj-ea"/>
                <a:cs typeface="Times New Roman" panose="02020603050405020304" pitchFamily="18" charset="0"/>
              </a:rPr>
              <a:t>Thank you...!</a:t>
            </a:r>
          </a:p>
        </p:txBody>
      </p:sp>
    </p:spTree>
    <p:extLst>
      <p:ext uri="{BB962C8B-B14F-4D97-AF65-F5344CB8AC3E}">
        <p14:creationId xmlns:p14="http://schemas.microsoft.com/office/powerpoint/2010/main" val="325770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364822" y="867160"/>
            <a:ext cx="3009530" cy="2142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b="1" dirty="0">
                <a:solidFill>
                  <a:srgbClr val="213163"/>
                </a:solidFill>
                <a:latin typeface="Times New Roman" panose="02020603050405020304" pitchFamily="18" charset="0"/>
                <a:cs typeface="Times New Roman" panose="02020603050405020304" pitchFamily="18" charset="0"/>
              </a:rPr>
              <a:t>Project Objectives</a:t>
            </a:r>
            <a:endParaRPr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235375" y="1228377"/>
            <a:ext cx="3194940" cy="3194940"/>
          </a:xfrm>
          <a:prstGeom prst="rect">
            <a:avLst/>
          </a:prstGeom>
        </p:spPr>
      </p:pic>
      <p:sp>
        <p:nvSpPr>
          <p:cNvPr id="6" name="Google Shape;62;g5fab984687_2_0">
            <a:extLst>
              <a:ext uri="{FF2B5EF4-FFF2-40B4-BE49-F238E27FC236}">
                <a16:creationId xmlns:a16="http://schemas.microsoft.com/office/drawing/2014/main" id="{2C2DB4A5-624B-CADA-0A3F-8AADD412BC0C}"/>
              </a:ext>
            </a:extLst>
          </p:cNvPr>
          <p:cNvSpPr txBox="1">
            <a:spLocks/>
          </p:cNvSpPr>
          <p:nvPr/>
        </p:nvSpPr>
        <p:spPr>
          <a:xfrm>
            <a:off x="364822" y="1365005"/>
            <a:ext cx="3902378" cy="2771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82880" indent="-18288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Problem Statement</a:t>
            </a:r>
          </a:p>
          <a:p>
            <a:pPr marL="182880" indent="-18288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Project Overview – Introduction</a:t>
            </a:r>
          </a:p>
          <a:p>
            <a:pPr marL="182880" indent="-18288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End Users</a:t>
            </a:r>
          </a:p>
          <a:p>
            <a:pPr marL="182880" indent="-18288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Wow Factor in Project</a:t>
            </a:r>
          </a:p>
          <a:p>
            <a:pPr marL="182880" indent="-18288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Modelling/Block Diagram/Flow of Project</a:t>
            </a:r>
          </a:p>
          <a:p>
            <a:pPr marL="182880" indent="-18288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Result/outcomes</a:t>
            </a:r>
          </a:p>
          <a:p>
            <a:pPr marL="182880" indent="-18288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Conclusion</a:t>
            </a:r>
          </a:p>
          <a:p>
            <a:pPr marL="182880" indent="-18288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Future Perspective</a:t>
            </a:r>
          </a:p>
          <a:p>
            <a:pPr marL="182880" indent="-18288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82880" indent="-18288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82880" indent="-18288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82880" indent="-18288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82880" indent="-18288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6764B-21BB-C2DC-B5A1-6A2D218BFD12}"/>
              </a:ext>
            </a:extLst>
          </p:cNvPr>
          <p:cNvSpPr>
            <a:spLocks noGrp="1"/>
          </p:cNvSpPr>
          <p:nvPr>
            <p:ph type="title"/>
          </p:nvPr>
        </p:nvSpPr>
        <p:spPr/>
        <p:txBody>
          <a:bodyPr/>
          <a:lstStyle/>
          <a:p>
            <a:r>
              <a:rPr lang="en-IN" sz="2400" dirty="0">
                <a:solidFill>
                  <a:srgbClr val="002060"/>
                </a:solidFill>
                <a:latin typeface="Times New Roman" panose="02020603050405020304" pitchFamily="18" charset="0"/>
                <a:cs typeface="Times New Roman" panose="02020603050405020304" pitchFamily="18" charset="0"/>
              </a:rPr>
              <a:t>Problem Statement</a:t>
            </a:r>
          </a:p>
        </p:txBody>
      </p:sp>
      <p:sp>
        <p:nvSpPr>
          <p:cNvPr id="3" name="TextBox 2">
            <a:extLst>
              <a:ext uri="{FF2B5EF4-FFF2-40B4-BE49-F238E27FC236}">
                <a16:creationId xmlns:a16="http://schemas.microsoft.com/office/drawing/2014/main" id="{289A1AF1-2798-FCA8-A1F2-AB87A71694E6}"/>
              </a:ext>
            </a:extLst>
          </p:cNvPr>
          <p:cNvSpPr txBox="1"/>
          <p:nvPr/>
        </p:nvSpPr>
        <p:spPr>
          <a:xfrm>
            <a:off x="311700" y="1017725"/>
            <a:ext cx="8520600" cy="1815882"/>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Ensuring effective surveillance and timely response in security-sensitive areas, such as military zones, disaster-stricken regions, or remote locations, remains a critical challenge. Manual monitoring methods are often inefficient, prone to human error, and may pose risks to personnel. The lack of an automated, reliable solution for detecting human targets and transmitting their precise GPS location hampers operational efficiency and decision-making. This project aims to develop an advanced, vehicle-based system capable of accurate human target detection and seamless real-time GPS data transmission, addressing the need for enhanced situational awareness and response capabilities.</a:t>
            </a:r>
          </a:p>
        </p:txBody>
      </p:sp>
      <p:pic>
        <p:nvPicPr>
          <p:cNvPr id="1026" name="Picture 2" descr="Restricted Area Sign 2 Free Photo Download | FreeImages">
            <a:extLst>
              <a:ext uri="{FF2B5EF4-FFF2-40B4-BE49-F238E27FC236}">
                <a16:creationId xmlns:a16="http://schemas.microsoft.com/office/drawing/2014/main" id="{5B46834B-8F8A-18C1-7F02-665983F24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140" y="2989818"/>
            <a:ext cx="2593821" cy="1708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 are complicit in the violence in Libya ⁄ Open Migration">
            <a:extLst>
              <a:ext uri="{FF2B5EF4-FFF2-40B4-BE49-F238E27FC236}">
                <a16:creationId xmlns:a16="http://schemas.microsoft.com/office/drawing/2014/main" id="{8C14A082-8014-307A-BEA2-A7FEDB204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740" y="2989816"/>
            <a:ext cx="2653991" cy="17086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Images : ruin, destroyed, tornado, natural disaster, rubble, event ...">
            <a:extLst>
              <a:ext uri="{FF2B5EF4-FFF2-40B4-BE49-F238E27FC236}">
                <a16:creationId xmlns:a16="http://schemas.microsoft.com/office/drawing/2014/main" id="{3879C914-23CD-1C9C-44F3-14017CC27E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511" y="2989816"/>
            <a:ext cx="2593821" cy="170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993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6764B-21BB-C2DC-B5A1-6A2D218BFD12}"/>
              </a:ext>
            </a:extLst>
          </p:cNvPr>
          <p:cNvSpPr>
            <a:spLocks noGrp="1"/>
          </p:cNvSpPr>
          <p:nvPr>
            <p:ph type="title"/>
          </p:nvPr>
        </p:nvSpPr>
        <p:spPr/>
        <p:txBody>
          <a:bodyPr/>
          <a:lstStyle/>
          <a:p>
            <a:r>
              <a:rPr lang="en-IN" sz="2400" dirty="0">
                <a:solidFill>
                  <a:srgbClr val="002060"/>
                </a:solidFill>
                <a:latin typeface="Times New Roman" panose="02020603050405020304" pitchFamily="18" charset="0"/>
                <a:cs typeface="Times New Roman" panose="02020603050405020304" pitchFamily="18" charset="0"/>
              </a:rPr>
              <a:t>Project overview - Introduction</a:t>
            </a:r>
          </a:p>
        </p:txBody>
      </p:sp>
      <p:sp>
        <p:nvSpPr>
          <p:cNvPr id="3" name="TextBox 2">
            <a:extLst>
              <a:ext uri="{FF2B5EF4-FFF2-40B4-BE49-F238E27FC236}">
                <a16:creationId xmlns:a16="http://schemas.microsoft.com/office/drawing/2014/main" id="{2E0D99AA-A9C7-8374-81E3-78F919EA48FC}"/>
              </a:ext>
            </a:extLst>
          </p:cNvPr>
          <p:cNvSpPr txBox="1"/>
          <p:nvPr/>
        </p:nvSpPr>
        <p:spPr>
          <a:xfrm>
            <a:off x="311700" y="1017725"/>
            <a:ext cx="8520600" cy="4031873"/>
          </a:xfrm>
          <a:prstGeom prst="rect">
            <a:avLst/>
          </a:prstGeom>
          <a:noFill/>
        </p:spPr>
        <p:txBody>
          <a:bodyPr wrap="square">
            <a:spAutoFit/>
          </a:bodyPr>
          <a:lstStyle/>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Autonomous Vehicle-Based System:</a:t>
            </a:r>
            <a:r>
              <a:rPr lang="en-US" sz="1600" dirty="0">
                <a:latin typeface="Times New Roman" panose="02020603050405020304" pitchFamily="18" charset="0"/>
                <a:cs typeface="Times New Roman" panose="02020603050405020304" pitchFamily="18" charset="0"/>
              </a:rPr>
              <a:t> A vehicle designed to navigate and monitor areas for human presence autonomously.</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AI-Powered Human Detection:</a:t>
            </a:r>
            <a:r>
              <a:rPr lang="en-US" sz="1600" dirty="0">
                <a:latin typeface="Times New Roman" panose="02020603050405020304" pitchFamily="18" charset="0"/>
                <a:cs typeface="Times New Roman" panose="02020603050405020304" pitchFamily="18" charset="0"/>
              </a:rPr>
              <a:t> Uses computer vision and deep learning models to accurately identify humans in different environments.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GPS-Based Location Tracking:</a:t>
            </a:r>
            <a:r>
              <a:rPr lang="en-US" sz="1600" dirty="0">
                <a:latin typeface="Times New Roman" panose="02020603050405020304" pitchFamily="18" charset="0"/>
                <a:cs typeface="Times New Roman" panose="02020603050405020304" pitchFamily="18" charset="0"/>
              </a:rPr>
              <a:t> Integrated GPS module to pinpoint and transmit the exact location of detected humans.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Wireless Data Transmission:</a:t>
            </a:r>
            <a:r>
              <a:rPr lang="en-US" sz="1600" dirty="0">
                <a:latin typeface="Times New Roman" panose="02020603050405020304" pitchFamily="18" charset="0"/>
                <a:cs typeface="Times New Roman" panose="02020603050405020304" pitchFamily="18" charset="0"/>
              </a:rPr>
              <a:t> Utilizes Wi-Fi / ESP8266 to send real-time alerts and location data to monitoring stations.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Sensor Integration:</a:t>
            </a:r>
            <a:r>
              <a:rPr lang="en-US" sz="1600" dirty="0">
                <a:latin typeface="Times New Roman" panose="02020603050405020304" pitchFamily="18" charset="0"/>
                <a:cs typeface="Times New Roman" panose="02020603050405020304" pitchFamily="18" charset="0"/>
              </a:rPr>
              <a:t> Combines camera, Motors and GPS sensors for enhanced detection accuracy.</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Remote Monitoring and Control:</a:t>
            </a:r>
            <a:r>
              <a:rPr lang="en-US" sz="1600" dirty="0">
                <a:latin typeface="Times New Roman" panose="02020603050405020304" pitchFamily="18" charset="0"/>
                <a:cs typeface="Times New Roman" panose="02020603050405020304" pitchFamily="18" charset="0"/>
              </a:rPr>
              <a:t> Operators can track and manage the vehicle’s movements via applications.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Energy-Efficient Design:</a:t>
            </a:r>
            <a:r>
              <a:rPr lang="en-US" sz="1600" dirty="0">
                <a:latin typeface="Times New Roman" panose="02020603050405020304" pitchFamily="18" charset="0"/>
                <a:cs typeface="Times New Roman" panose="02020603050405020304" pitchFamily="18" charset="0"/>
              </a:rPr>
              <a:t> Optimized battery usage with potential integration of renewable energy sources for extended operation.</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Versatile Applications:</a:t>
            </a:r>
            <a:r>
              <a:rPr lang="en-US" sz="1600" dirty="0">
                <a:latin typeface="Times New Roman" panose="02020603050405020304" pitchFamily="18" charset="0"/>
                <a:cs typeface="Times New Roman" panose="02020603050405020304" pitchFamily="18" charset="0"/>
              </a:rPr>
              <a:t> Suitable for military surveillance, disaster rescue, security patrols, and remote monitoring.</a:t>
            </a:r>
          </a:p>
        </p:txBody>
      </p:sp>
    </p:spTree>
    <p:extLst>
      <p:ext uri="{BB962C8B-B14F-4D97-AF65-F5344CB8AC3E}">
        <p14:creationId xmlns:p14="http://schemas.microsoft.com/office/powerpoint/2010/main" val="3764415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6764B-21BB-C2DC-B5A1-6A2D218BFD12}"/>
              </a:ext>
            </a:extLst>
          </p:cNvPr>
          <p:cNvSpPr>
            <a:spLocks noGrp="1"/>
          </p:cNvSpPr>
          <p:nvPr>
            <p:ph type="title"/>
          </p:nvPr>
        </p:nvSpPr>
        <p:spPr/>
        <p:txBody>
          <a:bodyPr/>
          <a:lstStyle/>
          <a:p>
            <a:r>
              <a:rPr lang="en-IN" sz="2400" dirty="0">
                <a:solidFill>
                  <a:srgbClr val="002060"/>
                </a:solidFill>
                <a:latin typeface="Times New Roman" panose="02020603050405020304" pitchFamily="18" charset="0"/>
                <a:cs typeface="Times New Roman" panose="02020603050405020304" pitchFamily="18" charset="0"/>
              </a:rPr>
              <a:t>End User</a:t>
            </a:r>
          </a:p>
        </p:txBody>
      </p:sp>
      <p:pic>
        <p:nvPicPr>
          <p:cNvPr id="2050" name="Picture 2" descr="WORLD DEFENSE REVIEW: INDIAN ARMED FORCES: MODERNIZATION PART I">
            <a:extLst>
              <a:ext uri="{FF2B5EF4-FFF2-40B4-BE49-F238E27FC236}">
                <a16:creationId xmlns:a16="http://schemas.microsoft.com/office/drawing/2014/main" id="{45649B54-7483-1871-9E7B-68EEEA7AE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33" y="1017724"/>
            <a:ext cx="3650166" cy="16883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oup of men in orange uniforms">
            <a:extLst>
              <a:ext uri="{FF2B5EF4-FFF2-40B4-BE49-F238E27FC236}">
                <a16:creationId xmlns:a16="http://schemas.microsoft.com/office/drawing/2014/main" id="{1553F4BB-D2AE-A7DA-A349-1CB94693F20D}"/>
              </a:ext>
            </a:extLst>
          </p:cNvPr>
          <p:cNvPicPr>
            <a:picLocks noChangeAspect="1"/>
          </p:cNvPicPr>
          <p:nvPr/>
        </p:nvPicPr>
        <p:blipFill>
          <a:blip r:embed="rId3"/>
          <a:stretch>
            <a:fillRect/>
          </a:stretch>
        </p:blipFill>
        <p:spPr>
          <a:xfrm>
            <a:off x="4876802" y="1017723"/>
            <a:ext cx="3724506" cy="1688306"/>
          </a:xfrm>
          <a:prstGeom prst="rect">
            <a:avLst/>
          </a:prstGeom>
        </p:spPr>
      </p:pic>
      <p:pic>
        <p:nvPicPr>
          <p:cNvPr id="2064" name="Picture 16" descr="Trail Closed sign stock photo. Image of flowers, spring - 71453188">
            <a:extLst>
              <a:ext uri="{FF2B5EF4-FFF2-40B4-BE49-F238E27FC236}">
                <a16:creationId xmlns:a16="http://schemas.microsoft.com/office/drawing/2014/main" id="{46156E48-5B98-F1B9-2946-3852CD267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033" y="2958789"/>
            <a:ext cx="3650166" cy="18139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ndian security and intelligence agencies and their mandate">
            <a:extLst>
              <a:ext uri="{FF2B5EF4-FFF2-40B4-BE49-F238E27FC236}">
                <a16:creationId xmlns:a16="http://schemas.microsoft.com/office/drawing/2014/main" id="{3DFFF2FE-505A-28C2-9FCB-9D0C70DEA0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2" y="2958789"/>
            <a:ext cx="3724506" cy="1833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326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6764B-21BB-C2DC-B5A1-6A2D218BFD12}"/>
              </a:ext>
            </a:extLst>
          </p:cNvPr>
          <p:cNvSpPr>
            <a:spLocks noGrp="1"/>
          </p:cNvSpPr>
          <p:nvPr>
            <p:ph type="title"/>
          </p:nvPr>
        </p:nvSpPr>
        <p:spPr/>
        <p:txBody>
          <a:bodyPr/>
          <a:lstStyle/>
          <a:p>
            <a:r>
              <a:rPr lang="en-IN" sz="2400" dirty="0">
                <a:solidFill>
                  <a:srgbClr val="002060"/>
                </a:solidFill>
                <a:latin typeface="Times New Roman" panose="02020603050405020304" pitchFamily="18" charset="0"/>
                <a:cs typeface="Times New Roman" panose="02020603050405020304" pitchFamily="18" charset="0"/>
              </a:rPr>
              <a:t>Wow Factor in Solution</a:t>
            </a:r>
          </a:p>
        </p:txBody>
      </p:sp>
      <p:sp>
        <p:nvSpPr>
          <p:cNvPr id="3" name="TextBox 2">
            <a:extLst>
              <a:ext uri="{FF2B5EF4-FFF2-40B4-BE49-F238E27FC236}">
                <a16:creationId xmlns:a16="http://schemas.microsoft.com/office/drawing/2014/main" id="{A750AAC1-F4E3-0E13-7A45-1A5727E00488}"/>
              </a:ext>
            </a:extLst>
          </p:cNvPr>
          <p:cNvSpPr txBox="1"/>
          <p:nvPr/>
        </p:nvSpPr>
        <p:spPr>
          <a:xfrm>
            <a:off x="371706" y="1017725"/>
            <a:ext cx="4308089" cy="3293209"/>
          </a:xfrm>
          <a:prstGeom prst="rect">
            <a:avLst/>
          </a:prstGeom>
          <a:noFill/>
        </p:spPr>
        <p:txBody>
          <a:bodyPr wrap="square">
            <a:spAutoFit/>
          </a:bodyPr>
          <a:lstStyle/>
          <a:p>
            <a:r>
              <a:rPr lang="en-IN" sz="1600" b="1" dirty="0">
                <a:latin typeface="Times New Roman" panose="02020603050405020304" pitchFamily="18" charset="0"/>
                <a:cs typeface="Times New Roman" panose="02020603050405020304" pitchFamily="18" charset="0"/>
              </a:rPr>
              <a:t>1. AI-Powered Human Detection</a:t>
            </a:r>
            <a:endParaRPr lang="en-IN" sz="1600" dirty="0">
              <a:latin typeface="Times New Roman" panose="02020603050405020304" pitchFamily="18" charset="0"/>
              <a:cs typeface="Times New Roman" panose="02020603050405020304" pitchFamily="18" charset="0"/>
            </a:endParaRPr>
          </a:p>
          <a:p>
            <a:pPr marL="432000" indent="-1714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Uses </a:t>
            </a:r>
            <a:r>
              <a:rPr lang="en-IN" sz="1600" b="1" dirty="0" err="1">
                <a:latin typeface="Times New Roman" panose="02020603050405020304" pitchFamily="18" charset="0"/>
                <a:cs typeface="Times New Roman" panose="02020603050405020304" pitchFamily="18" charset="0"/>
              </a:rPr>
              <a:t>MediaPipe</a:t>
            </a:r>
            <a:r>
              <a:rPr lang="en-IN" sz="1600" b="1" dirty="0">
                <a:latin typeface="Times New Roman" panose="02020603050405020304" pitchFamily="18" charset="0"/>
                <a:cs typeface="Times New Roman" panose="02020603050405020304" pitchFamily="18" charset="0"/>
              </a:rPr>
              <a:t> AI</a:t>
            </a:r>
            <a:r>
              <a:rPr lang="en-IN" sz="1600" dirty="0">
                <a:latin typeface="Times New Roman" panose="02020603050405020304" pitchFamily="18" charset="0"/>
                <a:cs typeface="Times New Roman" panose="02020603050405020304" pitchFamily="18" charset="0"/>
              </a:rPr>
              <a:t> for face detection.</a:t>
            </a:r>
          </a:p>
          <a:p>
            <a:pPr marL="432000" indent="-1714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Automatically identifies and tracks humans.</a:t>
            </a:r>
          </a:p>
          <a:p>
            <a:r>
              <a:rPr lang="en-IN" sz="1600" dirty="0">
                <a:latin typeface="Times New Roman" panose="02020603050405020304" pitchFamily="18" charset="0"/>
                <a:cs typeface="Times New Roman" panose="02020603050405020304" pitchFamily="18" charset="0"/>
              </a:rPr>
              <a:t/>
            </a:r>
            <a:r>
              <a:rPr lang="en-IN" sz="1600" b="1" dirty="0">
                <a:latin typeface="Times New Roman" panose="02020603050405020304" pitchFamily="18" charset="0"/>
                <a:cs typeface="Times New Roman" panose="02020603050405020304" pitchFamily="18" charset="0"/>
              </a:rPr>
              <a:t>2. Real-time GPS Location Sharing</a:t>
            </a:r>
            <a:endParaRPr lang="en-IN" sz="1600" dirty="0">
              <a:latin typeface="Times New Roman" panose="02020603050405020304" pitchFamily="18" charset="0"/>
              <a:cs typeface="Times New Roman" panose="02020603050405020304" pitchFamily="18" charset="0"/>
            </a:endParaRPr>
          </a:p>
          <a:p>
            <a:pPr marL="432000" indent="-1714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NEO-6M GPS</a:t>
            </a:r>
            <a:r>
              <a:rPr lang="en-IN" sz="1600" dirty="0">
                <a:latin typeface="Times New Roman" panose="02020603050405020304" pitchFamily="18" charset="0"/>
                <a:cs typeface="Times New Roman" panose="02020603050405020304" pitchFamily="18" charset="0"/>
              </a:rPr>
              <a:t> sends precise coordinates.</a:t>
            </a:r>
          </a:p>
          <a:p>
            <a:pPr marL="432000" indent="-1714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Live updates via </a:t>
            </a:r>
            <a:r>
              <a:rPr lang="en-IN" sz="1600" b="1" dirty="0">
                <a:latin typeface="Times New Roman" panose="02020603050405020304" pitchFamily="18" charset="0"/>
                <a:cs typeface="Times New Roman" panose="02020603050405020304" pitchFamily="18" charset="0"/>
              </a:rPr>
              <a:t>MQTT &amp; Wi-Fi</a:t>
            </a:r>
            <a:r>
              <a:rPr lang="en-IN" sz="1600" dirty="0">
                <a:latin typeface="Times New Roman" panose="02020603050405020304" pitchFamily="18" charset="0"/>
                <a:cs typeface="Times New Roman" panose="02020603050405020304" pitchFamily="18" charset="0"/>
              </a:rPr>
              <a:t> for remote monitoring.</a:t>
            </a:r>
          </a:p>
          <a:p>
            <a:r>
              <a:rPr lang="en-IN" sz="1600" dirty="0">
                <a:latin typeface="Times New Roman" panose="02020603050405020304" pitchFamily="18" charset="0"/>
                <a:cs typeface="Times New Roman" panose="02020603050405020304" pitchFamily="18" charset="0"/>
              </a:rPr>
              <a:t/>
            </a:r>
            <a:r>
              <a:rPr lang="en-IN" sz="1600" b="1" dirty="0">
                <a:latin typeface="Times New Roman" panose="02020603050405020304" pitchFamily="18" charset="0"/>
                <a:cs typeface="Times New Roman" panose="02020603050405020304" pitchFamily="18" charset="0"/>
              </a:rPr>
              <a:t>3. AI-Based Decision Making</a:t>
            </a:r>
            <a:endParaRPr lang="en-IN" sz="1600" dirty="0">
              <a:latin typeface="Times New Roman" panose="02020603050405020304" pitchFamily="18" charset="0"/>
              <a:cs typeface="Times New Roman" panose="02020603050405020304" pitchFamily="18" charset="0"/>
            </a:endParaRPr>
          </a:p>
          <a:p>
            <a:pPr marL="432000" indent="-1714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ESP8266 processes AI logic</a:t>
            </a:r>
            <a:r>
              <a:rPr lang="en-IN" sz="1600" dirty="0">
                <a:latin typeface="Times New Roman" panose="02020603050405020304" pitchFamily="18" charset="0"/>
                <a:cs typeface="Times New Roman" panose="02020603050405020304" pitchFamily="18" charset="0"/>
              </a:rPr>
              <a:t> to decide movements.</a:t>
            </a:r>
          </a:p>
          <a:p>
            <a:pPr marL="432000" indent="-1714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Autonomous navigation</a:t>
            </a:r>
            <a:r>
              <a:rPr lang="en-IN" sz="1600" dirty="0">
                <a:latin typeface="Times New Roman" panose="02020603050405020304" pitchFamily="18" charset="0"/>
                <a:cs typeface="Times New Roman" panose="02020603050405020304" pitchFamily="18" charset="0"/>
              </a:rPr>
              <a:t> toward detected targets.</a:t>
            </a:r>
          </a:p>
          <a:p>
            <a:r>
              <a:rPr lang="en-IN" sz="1600" dirty="0">
                <a:latin typeface="Times New Roman" panose="02020603050405020304" pitchFamily="18" charset="0"/>
                <a:cs typeface="Times New Roman" panose="02020603050405020304" pitchFamily="18" charset="0"/>
              </a:rPr>
              <a:t/>
            </a:r>
          </a:p>
        </p:txBody>
      </p:sp>
      <p:sp>
        <p:nvSpPr>
          <p:cNvPr id="2" name="TextBox 1">
            <a:extLst>
              <a:ext uri="{FF2B5EF4-FFF2-40B4-BE49-F238E27FC236}">
                <a16:creationId xmlns:a16="http://schemas.microsoft.com/office/drawing/2014/main" id="{7632C35A-7C51-69FC-4B5D-5F717A3BAF57}"/>
              </a:ext>
            </a:extLst>
          </p:cNvPr>
          <p:cNvSpPr txBox="1"/>
          <p:nvPr/>
        </p:nvSpPr>
        <p:spPr>
          <a:xfrm>
            <a:off x="4679795" y="1017725"/>
            <a:ext cx="4464205" cy="2893100"/>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4. Wireless Remote Control &amp; Monitoring</a:t>
            </a:r>
            <a:endParaRPr lang="en-IN" sz="1400" dirty="0">
              <a:latin typeface="Times New Roman" panose="02020603050405020304" pitchFamily="18" charset="0"/>
              <a:cs typeface="Times New Roman" panose="02020603050405020304" pitchFamily="18" charset="0"/>
            </a:endParaRPr>
          </a:p>
          <a:p>
            <a:pPr marL="432000" indent="-171450">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ESP8266 + MQTT</a:t>
            </a:r>
            <a:r>
              <a:rPr lang="en-IN" sz="1400" dirty="0">
                <a:latin typeface="Times New Roman" panose="02020603050405020304" pitchFamily="18" charset="0"/>
                <a:cs typeface="Times New Roman" panose="02020603050405020304" pitchFamily="18" charset="0"/>
              </a:rPr>
              <a:t> enables real-time remote tracking.</a:t>
            </a:r>
          </a:p>
          <a:p>
            <a:pPr marL="432000" indent="-1714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End users receive </a:t>
            </a:r>
            <a:r>
              <a:rPr lang="en-IN" sz="1400" b="1" dirty="0">
                <a:latin typeface="Times New Roman" panose="02020603050405020304" pitchFamily="18" charset="0"/>
                <a:cs typeface="Times New Roman" panose="02020603050405020304" pitchFamily="18" charset="0"/>
              </a:rPr>
              <a:t>live alerts &amp; video feeds</a:t>
            </a:r>
            <a:r>
              <a:rPr lang="en-IN" sz="1400" dirty="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5. Energy-Efficient Power System</a:t>
            </a:r>
            <a:endParaRPr lang="en-IN" dirty="0">
              <a:latin typeface="Times New Roman" panose="02020603050405020304" pitchFamily="18" charset="0"/>
              <a:cs typeface="Times New Roman" panose="02020603050405020304" pitchFamily="18" charset="0"/>
            </a:endParaRPr>
          </a:p>
          <a:p>
            <a:pPr marL="432000" indent="-1714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Rechargeable Li-ion battery</a:t>
            </a:r>
            <a:r>
              <a:rPr lang="en-IN" dirty="0">
                <a:latin typeface="Times New Roman" panose="02020603050405020304" pitchFamily="18" charset="0"/>
                <a:cs typeface="Times New Roman" panose="02020603050405020304" pitchFamily="18" charset="0"/>
              </a:rPr>
              <a:t> powers all modules.</a:t>
            </a:r>
          </a:p>
          <a:p>
            <a:pPr marL="432000" indent="-1714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Optimized for </a:t>
            </a:r>
            <a:r>
              <a:rPr lang="en-IN" b="1" dirty="0">
                <a:latin typeface="Times New Roman" panose="02020603050405020304" pitchFamily="18" charset="0"/>
                <a:cs typeface="Times New Roman" panose="02020603050405020304" pitchFamily="18" charset="0"/>
              </a:rPr>
              <a:t>longer operational time</a:t>
            </a:r>
            <a:r>
              <a:rPr lang="en-IN" dirty="0">
                <a:latin typeface="Times New Roman" panose="02020603050405020304" pitchFamily="18" charset="0"/>
                <a:cs typeface="Times New Roman" panose="02020603050405020304" pitchFamily="18" charset="0"/>
              </a:rPr>
              <a:t>.</a:t>
            </a:r>
          </a:p>
          <a:p>
            <a:r>
              <a:rPr lang="en-IN" b="1" dirty="0">
                <a:latin typeface="Times New Roman" panose="02020603050405020304" pitchFamily="18" charset="0"/>
                <a:cs typeface="Times New Roman" panose="02020603050405020304" pitchFamily="18" charset="0"/>
              </a:rPr>
              <a:t>6. Multi-Purpose Applications</a:t>
            </a:r>
          </a:p>
          <a:p>
            <a:pPr marL="432000" indent="-1714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Security &amp; Surveillance</a:t>
            </a:r>
            <a:r>
              <a:rPr lang="en-IN" dirty="0">
                <a:latin typeface="Times New Roman" panose="02020603050405020304" pitchFamily="18" charset="0"/>
                <a:cs typeface="Times New Roman" panose="02020603050405020304" pitchFamily="18" charset="0"/>
              </a:rPr>
              <a:t> – Detect intruders.</a:t>
            </a:r>
          </a:p>
          <a:p>
            <a:pPr marL="432000" indent="-1714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Search &amp; Rescue</a:t>
            </a:r>
            <a:r>
              <a:rPr lang="en-IN" dirty="0">
                <a:latin typeface="Times New Roman" panose="02020603050405020304" pitchFamily="18" charset="0"/>
                <a:cs typeface="Times New Roman" panose="02020603050405020304" pitchFamily="18" charset="0"/>
              </a:rPr>
              <a:t> – Identify stranded people.</a:t>
            </a:r>
          </a:p>
          <a:p>
            <a:pPr marL="432000" indent="-1714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Military Patrols</a:t>
            </a:r>
            <a:r>
              <a:rPr lang="en-IN" dirty="0">
                <a:latin typeface="Times New Roman" panose="02020603050405020304" pitchFamily="18" charset="0"/>
                <a:cs typeface="Times New Roman" panose="02020603050405020304" pitchFamily="18" charset="0"/>
              </a:rPr>
              <a:t> – Autonomous </a:t>
            </a:r>
            <a:r>
              <a:rPr lang="en-IN" dirty="0" err="1">
                <a:latin typeface="Times New Roman" panose="02020603050405020304" pitchFamily="18" charset="0"/>
                <a:cs typeface="Times New Roman" panose="02020603050405020304" pitchFamily="18" charset="0"/>
              </a:rPr>
              <a:t>defense</a:t>
            </a:r>
            <a:r>
              <a:rPr lang="en-IN" dirty="0">
                <a:latin typeface="Times New Roman" panose="02020603050405020304" pitchFamily="18" charset="0"/>
                <a:cs typeface="Times New Roman" panose="02020603050405020304" pitchFamily="18" charset="0"/>
              </a:rPr>
              <a:t>.</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endParaRPr lang="en-IN" dirty="0"/>
          </a:p>
        </p:txBody>
      </p:sp>
      <p:sp>
        <p:nvSpPr>
          <p:cNvPr id="6" name="Rectangle 5">
            <a:extLst>
              <a:ext uri="{FF2B5EF4-FFF2-40B4-BE49-F238E27FC236}">
                <a16:creationId xmlns:a16="http://schemas.microsoft.com/office/drawing/2014/main" id="{76EB427D-C715-5B66-4B84-B284A1BAC9FE}"/>
              </a:ext>
            </a:extLst>
          </p:cNvPr>
          <p:cNvSpPr/>
          <p:nvPr/>
        </p:nvSpPr>
        <p:spPr>
          <a:xfrm>
            <a:off x="252761" y="914400"/>
            <a:ext cx="4308089" cy="3293209"/>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56CECCC-9629-8C7A-10A3-F2D8627E015D}"/>
              </a:ext>
            </a:extLst>
          </p:cNvPr>
          <p:cNvSpPr/>
          <p:nvPr/>
        </p:nvSpPr>
        <p:spPr>
          <a:xfrm>
            <a:off x="4679795" y="914399"/>
            <a:ext cx="4152504" cy="32932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74308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BCC30-D147-8584-18B1-E82C36F60F2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5B86C08-BFE2-53B9-8427-5BD9EAF7496B}"/>
              </a:ext>
            </a:extLst>
          </p:cNvPr>
          <p:cNvSpPr>
            <a:spLocks noGrp="1"/>
          </p:cNvSpPr>
          <p:nvPr>
            <p:ph type="title"/>
          </p:nvPr>
        </p:nvSpPr>
        <p:spPr/>
        <p:txBody>
          <a:bodyPr/>
          <a:lstStyle/>
          <a:p>
            <a:r>
              <a:rPr lang="en-IN" sz="2400" dirty="0">
                <a:solidFill>
                  <a:srgbClr val="002060"/>
                </a:solidFill>
                <a:latin typeface="Times New Roman" panose="02020603050405020304" pitchFamily="18" charset="0"/>
                <a:cs typeface="Times New Roman" panose="02020603050405020304" pitchFamily="18" charset="0"/>
              </a:rPr>
              <a:t>Modelling</a:t>
            </a:r>
          </a:p>
        </p:txBody>
      </p:sp>
      <p:pic>
        <p:nvPicPr>
          <p:cNvPr id="4" name="Picture 3">
            <a:extLst>
              <a:ext uri="{FF2B5EF4-FFF2-40B4-BE49-F238E27FC236}">
                <a16:creationId xmlns:a16="http://schemas.microsoft.com/office/drawing/2014/main" id="{383B017F-6FF5-6FD9-E226-2B4084F21942}"/>
              </a:ext>
            </a:extLst>
          </p:cNvPr>
          <p:cNvPicPr>
            <a:picLocks noChangeAspect="1"/>
          </p:cNvPicPr>
          <p:nvPr/>
        </p:nvPicPr>
        <p:blipFill>
          <a:blip r:embed="rId2"/>
          <a:srcRect/>
          <a:stretch/>
        </p:blipFill>
        <p:spPr>
          <a:xfrm>
            <a:off x="624468" y="1017725"/>
            <a:ext cx="7783551" cy="3769866"/>
          </a:xfrm>
          <a:prstGeom prst="rect">
            <a:avLst/>
          </a:prstGeom>
        </p:spPr>
      </p:pic>
    </p:spTree>
    <p:extLst>
      <p:ext uri="{BB962C8B-B14F-4D97-AF65-F5344CB8AC3E}">
        <p14:creationId xmlns:p14="http://schemas.microsoft.com/office/powerpoint/2010/main" val="145812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6764B-21BB-C2DC-B5A1-6A2D218BFD12}"/>
              </a:ext>
            </a:extLst>
          </p:cNvPr>
          <p:cNvSpPr>
            <a:spLocks noGrp="1"/>
          </p:cNvSpPr>
          <p:nvPr>
            <p:ph type="title"/>
          </p:nvPr>
        </p:nvSpPr>
        <p:spPr>
          <a:xfrm>
            <a:off x="372860" y="266700"/>
            <a:ext cx="8459439" cy="751025"/>
          </a:xfrm>
        </p:spPr>
        <p:txBody>
          <a:bodyPr/>
          <a:lstStyle/>
          <a:p>
            <a:r>
              <a:rPr lang="en-IN" sz="2400" dirty="0">
                <a:solidFill>
                  <a:srgbClr val="002060"/>
                </a:solidFill>
                <a:latin typeface="Times New Roman" panose="02020603050405020304" pitchFamily="18" charset="0"/>
                <a:cs typeface="Times New Roman" panose="02020603050405020304" pitchFamily="18" charset="0"/>
              </a:rPr>
              <a:t>Result / Outcomes</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8CFFBAE-7D04-B84B-4A6D-DFA70F4AE487}"/>
              </a:ext>
            </a:extLst>
          </p:cNvPr>
          <p:cNvPicPr>
            <a:picLocks noChangeAspect="1"/>
          </p:cNvPicPr>
          <p:nvPr/>
        </p:nvPicPr>
        <p:blipFill>
          <a:blip r:embed="rId2"/>
          <a:stretch>
            <a:fillRect/>
          </a:stretch>
        </p:blipFill>
        <p:spPr>
          <a:xfrm>
            <a:off x="4354299" y="764418"/>
            <a:ext cx="4478000" cy="2371453"/>
          </a:xfrm>
          <a:prstGeom prst="rect">
            <a:avLst/>
          </a:prstGeom>
        </p:spPr>
      </p:pic>
      <p:pic>
        <p:nvPicPr>
          <p:cNvPr id="7" name="Picture 6" descr="A small robot with wires on wheels">
            <a:extLst>
              <a:ext uri="{FF2B5EF4-FFF2-40B4-BE49-F238E27FC236}">
                <a16:creationId xmlns:a16="http://schemas.microsoft.com/office/drawing/2014/main" id="{B682F7C6-B304-A6EE-F8AB-FB5CA4D143E6}"/>
              </a:ext>
            </a:extLst>
          </p:cNvPr>
          <p:cNvPicPr>
            <a:picLocks noChangeAspect="1"/>
          </p:cNvPicPr>
          <p:nvPr/>
        </p:nvPicPr>
        <p:blipFill>
          <a:blip r:embed="rId3"/>
          <a:stretch>
            <a:fillRect/>
          </a:stretch>
        </p:blipFill>
        <p:spPr>
          <a:xfrm>
            <a:off x="443883" y="764419"/>
            <a:ext cx="3717073" cy="2371453"/>
          </a:xfrm>
          <a:prstGeom prst="rect">
            <a:avLst/>
          </a:prstGeom>
        </p:spPr>
      </p:pic>
      <p:pic>
        <p:nvPicPr>
          <p:cNvPr id="9" name="Picture 8" descr="A small robot with wires and wheels">
            <a:extLst>
              <a:ext uri="{FF2B5EF4-FFF2-40B4-BE49-F238E27FC236}">
                <a16:creationId xmlns:a16="http://schemas.microsoft.com/office/drawing/2014/main" id="{668B1F07-CE29-C242-3227-E75E5B7E654D}"/>
              </a:ext>
            </a:extLst>
          </p:cNvPr>
          <p:cNvPicPr>
            <a:picLocks noChangeAspect="1"/>
          </p:cNvPicPr>
          <p:nvPr/>
        </p:nvPicPr>
        <p:blipFill>
          <a:blip r:embed="rId4"/>
          <a:stretch>
            <a:fillRect/>
          </a:stretch>
        </p:blipFill>
        <p:spPr>
          <a:xfrm>
            <a:off x="2834750" y="3261360"/>
            <a:ext cx="3039097" cy="1698307"/>
          </a:xfrm>
          <a:prstGeom prst="rect">
            <a:avLst/>
          </a:prstGeom>
        </p:spPr>
      </p:pic>
    </p:spTree>
    <p:extLst>
      <p:ext uri="{BB962C8B-B14F-4D97-AF65-F5344CB8AC3E}">
        <p14:creationId xmlns:p14="http://schemas.microsoft.com/office/powerpoint/2010/main" val="2016077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6764B-21BB-C2DC-B5A1-6A2D218BFD12}"/>
              </a:ext>
            </a:extLst>
          </p:cNvPr>
          <p:cNvSpPr>
            <a:spLocks noGrp="1"/>
          </p:cNvSpPr>
          <p:nvPr>
            <p:ph type="title"/>
          </p:nvPr>
        </p:nvSpPr>
        <p:spPr/>
        <p:txBody>
          <a:bodyPr/>
          <a:lstStyle/>
          <a:p>
            <a:r>
              <a:rPr lang="en-IN" sz="2400" dirty="0">
                <a:solidFill>
                  <a:srgbClr val="002060"/>
                </a:solidFill>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9190D533-17A1-0075-6CA7-A4BE9391B11D}"/>
              </a:ext>
            </a:extLst>
          </p:cNvPr>
          <p:cNvSpPr txBox="1"/>
          <p:nvPr/>
        </p:nvSpPr>
        <p:spPr>
          <a:xfrm>
            <a:off x="423746" y="1100254"/>
            <a:ext cx="8199864"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Human Target Detection and GPS Transmission Vehicle</a:t>
            </a:r>
            <a:r>
              <a:rPr lang="en-US" sz="1600" dirty="0">
                <a:latin typeface="Times New Roman" panose="02020603050405020304" pitchFamily="18" charset="0"/>
                <a:cs typeface="Times New Roman" panose="02020603050405020304" pitchFamily="18" charset="0"/>
              </a:rPr>
              <a:t> is a </a:t>
            </a:r>
            <a:r>
              <a:rPr lang="en-US" sz="1600" b="1" dirty="0">
                <a:latin typeface="Times New Roman" panose="02020603050405020304" pitchFamily="18" charset="0"/>
                <a:cs typeface="Times New Roman" panose="02020603050405020304" pitchFamily="18" charset="0"/>
              </a:rPr>
              <a:t>real-time, AI-powered autonomous system</a:t>
            </a:r>
            <a:r>
              <a:rPr lang="en-US" sz="1600" dirty="0">
                <a:latin typeface="Times New Roman" panose="02020603050405020304" pitchFamily="18" charset="0"/>
                <a:cs typeface="Times New Roman" panose="02020603050405020304" pitchFamily="18" charset="0"/>
              </a:rPr>
              <a:t> that integrates </a:t>
            </a:r>
            <a:r>
              <a:rPr lang="en-US" sz="1600" b="1" dirty="0">
                <a:latin typeface="Times New Roman" panose="02020603050405020304" pitchFamily="18" charset="0"/>
                <a:cs typeface="Times New Roman" panose="02020603050405020304" pitchFamily="18" charset="0"/>
              </a:rPr>
              <a:t>face detection, GPS tracking, and remote control</a:t>
            </a:r>
            <a:r>
              <a:rPr lang="en-US" sz="1600" dirty="0">
                <a:latin typeface="Times New Roman" panose="02020603050405020304" pitchFamily="18" charset="0"/>
                <a:cs typeface="Times New Roman" panose="02020603050405020304" pitchFamily="18" charset="0"/>
              </a:rPr>
              <a:t> capabilities using an ESP8266-based IoT framework. By leveraging </a:t>
            </a:r>
            <a:r>
              <a:rPr lang="en-US" sz="1600" b="1" dirty="0" err="1">
                <a:latin typeface="Times New Roman" panose="02020603050405020304" pitchFamily="18" charset="0"/>
                <a:cs typeface="Times New Roman" panose="02020603050405020304" pitchFamily="18" charset="0"/>
              </a:rPr>
              <a:t>Mediapipe</a:t>
            </a:r>
            <a:r>
              <a:rPr lang="en-US" sz="1600" b="1" dirty="0">
                <a:latin typeface="Times New Roman" panose="02020603050405020304" pitchFamily="18" charset="0"/>
                <a:cs typeface="Times New Roman" panose="02020603050405020304" pitchFamily="18" charset="0"/>
              </a:rPr>
              <a:t> for face detection</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MQTT for communication</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NEO-6M for GPS tracking</a:t>
            </a:r>
            <a:r>
              <a:rPr lang="en-US" sz="1600" dirty="0">
                <a:latin typeface="Times New Roman" panose="02020603050405020304" pitchFamily="18" charset="0"/>
                <a:cs typeface="Times New Roman" panose="02020603050405020304" pitchFamily="18" charset="0"/>
              </a:rPr>
              <a:t>, this system effectively detects human targets and transmits their locations to end users. The </a:t>
            </a:r>
            <a:r>
              <a:rPr lang="en-US" sz="1600" b="1" dirty="0">
                <a:latin typeface="Times New Roman" panose="02020603050405020304" pitchFamily="18" charset="0"/>
                <a:cs typeface="Times New Roman" panose="02020603050405020304" pitchFamily="18" charset="0"/>
              </a:rPr>
              <a:t>motor driver (L298N) and decision-making AI</a:t>
            </a:r>
            <a:r>
              <a:rPr lang="en-US" sz="1600" dirty="0">
                <a:latin typeface="Times New Roman" panose="02020603050405020304" pitchFamily="18" charset="0"/>
                <a:cs typeface="Times New Roman" panose="02020603050405020304" pitchFamily="18" charset="0"/>
              </a:rPr>
              <a:t> work together to control vehicle movements based on detection results, ensuring automated navigation. The inclusion of a </a:t>
            </a:r>
            <a:r>
              <a:rPr lang="en-US" sz="1600" b="1" dirty="0">
                <a:latin typeface="Times New Roman" panose="02020603050405020304" pitchFamily="18" charset="0"/>
                <a:cs typeface="Times New Roman" panose="02020603050405020304" pitchFamily="18" charset="0"/>
              </a:rPr>
              <a:t>battery-powered system</a:t>
            </a:r>
            <a:r>
              <a:rPr lang="en-US" sz="1600" dirty="0">
                <a:latin typeface="Times New Roman" panose="02020603050405020304" pitchFamily="18" charset="0"/>
                <a:cs typeface="Times New Roman" panose="02020603050405020304" pitchFamily="18" charset="0"/>
              </a:rPr>
              <a:t> makes it suitable for remote and outdoor operations.</a:t>
            </a:r>
            <a:endParaRPr lang="en-IN" sz="16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03882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503</TotalTime>
  <Words>684</Words>
  <Application>Microsoft Office PowerPoint</Application>
  <PresentationFormat>On-screen Show (16:9)</PresentationFormat>
  <Paragraphs>68</Paragraphs>
  <Slides>11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Project Objectives</vt:lpstr>
      <vt:lpstr>Problem Statement</vt:lpstr>
      <vt:lpstr>Project overview - Introduction</vt:lpstr>
      <vt:lpstr>End User</vt:lpstr>
      <vt:lpstr>Wow Factor in Solution</vt:lpstr>
      <vt:lpstr>Modelling</vt:lpstr>
      <vt:lpstr>Result / Outcomes</vt:lpstr>
      <vt:lpstr>Conclusion</vt:lpstr>
      <vt:lpstr>Future Perspective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SANDEEP KUMAR AKULA</cp:lastModifiedBy>
  <cp:revision>19</cp:revision>
  <dcterms:modified xsi:type="dcterms:W3CDTF">2025-04-07T06:11:49Z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